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AD5A11-3EBC-47AE-AB1C-4F1B938732A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FA013E9-5C5D-404D-8688-08171EA7A387}">
      <dgm:prSet phldrT="[Text]" custT="1"/>
      <dgm:spPr/>
      <dgm:t>
        <a:bodyPr/>
        <a:lstStyle/>
        <a:p>
          <a:pPr algn="l"/>
          <a:r>
            <a:rPr lang="cs-CZ" sz="1200" dirty="0" smtClean="0"/>
            <a:t>NÁZEV ŠKOLY: Základní škola a Mateřská škola Nedvědice, okres Brno – venkov, příspěvková organizace </a:t>
          </a:r>
          <a:endParaRPr lang="cs-CZ" sz="1200" dirty="0"/>
        </a:p>
      </dgm:t>
    </dgm:pt>
    <dgm:pt modelId="{21AEB457-3378-4229-AB40-4E994A8F4ECE}" type="sibTrans" cxnId="{518099A6-7684-423A-A846-BA4BAD340A92}">
      <dgm:prSet/>
      <dgm:spPr/>
      <dgm:t>
        <a:bodyPr/>
        <a:lstStyle/>
        <a:p>
          <a:endParaRPr lang="cs-CZ"/>
        </a:p>
      </dgm:t>
    </dgm:pt>
    <dgm:pt modelId="{1B7DEDFA-99C9-4AB3-BF71-AAD457E2A0F0}" type="parTrans" cxnId="{518099A6-7684-423A-A846-BA4BAD340A92}">
      <dgm:prSet/>
      <dgm:spPr/>
      <dgm:t>
        <a:bodyPr/>
        <a:lstStyle/>
        <a:p>
          <a:endParaRPr lang="cs-CZ"/>
        </a:p>
      </dgm:t>
    </dgm:pt>
    <dgm:pt modelId="{A4836DAF-3E6B-4198-A089-B3C0D0384F2B}">
      <dgm:prSet phldrT="[Text]" custT="1"/>
      <dgm:spPr/>
      <dgm:t>
        <a:bodyPr/>
        <a:lstStyle/>
        <a:p>
          <a:pPr algn="l"/>
          <a:r>
            <a:rPr lang="cs-CZ" sz="1200" dirty="0" smtClean="0"/>
            <a:t>AUTOR: Bc. Leona Vejrostová </a:t>
          </a:r>
          <a:endParaRPr lang="cs-CZ" sz="1200" dirty="0"/>
        </a:p>
      </dgm:t>
    </dgm:pt>
    <dgm:pt modelId="{25349BB8-8767-4DFD-A7A6-CAA0F89787D4}" type="parTrans" cxnId="{07F8B321-4601-47F8-9FC7-9285D49D4F39}">
      <dgm:prSet/>
      <dgm:spPr/>
      <dgm:t>
        <a:bodyPr/>
        <a:lstStyle/>
        <a:p>
          <a:endParaRPr lang="cs-CZ"/>
        </a:p>
      </dgm:t>
    </dgm:pt>
    <dgm:pt modelId="{BBC1BC97-A9EC-4C3D-ADAF-532BBD85B7D8}" type="sibTrans" cxnId="{07F8B321-4601-47F8-9FC7-9285D49D4F39}">
      <dgm:prSet/>
      <dgm:spPr/>
      <dgm:t>
        <a:bodyPr/>
        <a:lstStyle/>
        <a:p>
          <a:endParaRPr lang="cs-CZ"/>
        </a:p>
      </dgm:t>
    </dgm:pt>
    <dgm:pt modelId="{1D895EAB-76A7-41C6-9C6C-7D303AD4C23C}">
      <dgm:prSet phldrT="[Text]" custT="1"/>
      <dgm:spPr/>
      <dgm:t>
        <a:bodyPr/>
        <a:lstStyle/>
        <a:p>
          <a:pPr algn="l"/>
          <a:r>
            <a:rPr lang="cs-CZ" sz="1200" dirty="0" smtClean="0"/>
            <a:t>NÁZEV</a:t>
          </a:r>
          <a:r>
            <a:rPr lang="cs-CZ" sz="1200" smtClean="0"/>
            <a:t>:  </a:t>
          </a:r>
          <a:r>
            <a:rPr lang="cs-CZ" sz="1200" baseline="0" smtClean="0"/>
            <a:t>VY_32_INOVACE_19_05_ </a:t>
          </a:r>
          <a:r>
            <a:rPr lang="cs-CZ" sz="1200" baseline="0" dirty="0" smtClean="0"/>
            <a:t>Desetinná </a:t>
          </a:r>
          <a:r>
            <a:rPr lang="cs-CZ" sz="1200" baseline="0" smtClean="0"/>
            <a:t>čísla 3</a:t>
          </a:r>
          <a:endParaRPr lang="cs-CZ" sz="1200" dirty="0"/>
        </a:p>
      </dgm:t>
    </dgm:pt>
    <dgm:pt modelId="{87FE4BC2-61B7-471C-8B78-5D86641E63A8}" type="parTrans" cxnId="{B2C82355-7050-49C5-8F88-162BEDA66003}">
      <dgm:prSet/>
      <dgm:spPr/>
      <dgm:t>
        <a:bodyPr/>
        <a:lstStyle/>
        <a:p>
          <a:endParaRPr lang="cs-CZ"/>
        </a:p>
      </dgm:t>
    </dgm:pt>
    <dgm:pt modelId="{C4D425EA-0E87-49C8-84AC-AC71AFF482DE}" type="sibTrans" cxnId="{B2C82355-7050-49C5-8F88-162BEDA66003}">
      <dgm:prSet/>
      <dgm:spPr/>
      <dgm:t>
        <a:bodyPr/>
        <a:lstStyle/>
        <a:p>
          <a:endParaRPr lang="cs-CZ"/>
        </a:p>
      </dgm:t>
    </dgm:pt>
    <dgm:pt modelId="{D9242A4C-F33A-42E2-BFA4-EC80805DCD32}">
      <dgm:prSet phldrT="[Text]" custT="1"/>
      <dgm:spPr/>
      <dgm:t>
        <a:bodyPr/>
        <a:lstStyle/>
        <a:p>
          <a:pPr algn="l"/>
          <a:r>
            <a:rPr lang="cs-CZ" sz="1200" dirty="0" smtClean="0"/>
            <a:t>TEMA</a:t>
          </a:r>
          <a:r>
            <a:rPr lang="cs-CZ" sz="1000" dirty="0" smtClean="0"/>
            <a:t>: Matematika </a:t>
          </a:r>
          <a:r>
            <a:rPr lang="cs-CZ" sz="1200" dirty="0" smtClean="0"/>
            <a:t> 5. ročník  </a:t>
          </a:r>
          <a:endParaRPr lang="cs-CZ" sz="1200" dirty="0"/>
        </a:p>
      </dgm:t>
    </dgm:pt>
    <dgm:pt modelId="{5519F7B6-B010-4CFE-B121-A5CCD896A478}" type="parTrans" cxnId="{FD86FBFE-660C-4329-9810-D4C37BBE3277}">
      <dgm:prSet/>
      <dgm:spPr/>
      <dgm:t>
        <a:bodyPr/>
        <a:lstStyle/>
        <a:p>
          <a:endParaRPr lang="cs-CZ"/>
        </a:p>
      </dgm:t>
    </dgm:pt>
    <dgm:pt modelId="{A72F31FF-F91E-4CC5-B39B-84CB78F86E6F}" type="sibTrans" cxnId="{FD86FBFE-660C-4329-9810-D4C37BBE3277}">
      <dgm:prSet/>
      <dgm:spPr/>
      <dgm:t>
        <a:bodyPr/>
        <a:lstStyle/>
        <a:p>
          <a:endParaRPr lang="cs-CZ"/>
        </a:p>
      </dgm:t>
    </dgm:pt>
    <dgm:pt modelId="{ABD4D77B-BA54-4DFB-A762-4C734220F9AA}">
      <dgm:prSet phldrT="[Text]" custT="1"/>
      <dgm:spPr/>
      <dgm:t>
        <a:bodyPr/>
        <a:lstStyle/>
        <a:p>
          <a:pPr algn="l"/>
          <a:r>
            <a:rPr lang="cs-CZ" sz="1200" dirty="0" smtClean="0"/>
            <a:t>ČÍSLO PROJEKKTU: 2674/21/7.1.4/2011  </a:t>
          </a:r>
          <a:endParaRPr lang="cs-CZ" sz="1200" dirty="0"/>
        </a:p>
      </dgm:t>
    </dgm:pt>
    <dgm:pt modelId="{B23C100F-6F07-4054-865D-A83554B9640D}" type="parTrans" cxnId="{4D19ECE5-F235-4617-A551-7E73DEE1DBCB}">
      <dgm:prSet/>
      <dgm:spPr/>
      <dgm:t>
        <a:bodyPr/>
        <a:lstStyle/>
        <a:p>
          <a:endParaRPr lang="cs-CZ"/>
        </a:p>
      </dgm:t>
    </dgm:pt>
    <dgm:pt modelId="{820AB950-D65D-44AA-960C-BF27BDEDE2CC}" type="sibTrans" cxnId="{4D19ECE5-F235-4617-A551-7E73DEE1DBCB}">
      <dgm:prSet/>
      <dgm:spPr/>
      <dgm:t>
        <a:bodyPr/>
        <a:lstStyle/>
        <a:p>
          <a:endParaRPr lang="cs-CZ"/>
        </a:p>
      </dgm:t>
    </dgm:pt>
    <dgm:pt modelId="{2D933DCE-BBEA-46A5-98BC-CA41A7DBB761}" type="pres">
      <dgm:prSet presAssocID="{DAAD5A11-3EBC-47AE-AB1C-4F1B938732A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3A73299-62A4-4767-8E25-C16133A0B902}" type="pres">
      <dgm:prSet presAssocID="{FFA013E9-5C5D-404D-8688-08171EA7A387}" presName="circle1" presStyleLbl="node1" presStyleIdx="0" presStyleCnt="5"/>
      <dgm:spPr/>
    </dgm:pt>
    <dgm:pt modelId="{EE30B2AF-DDC9-42DB-9092-5595C6257A57}" type="pres">
      <dgm:prSet presAssocID="{FFA013E9-5C5D-404D-8688-08171EA7A387}" presName="space" presStyleCnt="0"/>
      <dgm:spPr/>
    </dgm:pt>
    <dgm:pt modelId="{E1DA18CB-4B0A-4D0C-9459-15C4B327891F}" type="pres">
      <dgm:prSet presAssocID="{FFA013E9-5C5D-404D-8688-08171EA7A387}" presName="rect1" presStyleLbl="alignAcc1" presStyleIdx="0" presStyleCnt="5"/>
      <dgm:spPr/>
      <dgm:t>
        <a:bodyPr/>
        <a:lstStyle/>
        <a:p>
          <a:endParaRPr lang="cs-CZ"/>
        </a:p>
      </dgm:t>
    </dgm:pt>
    <dgm:pt modelId="{29996EEB-8589-4AED-9C98-E2204A026234}" type="pres">
      <dgm:prSet presAssocID="{A4836DAF-3E6B-4198-A089-B3C0D0384F2B}" presName="vertSpace2" presStyleLbl="node1" presStyleIdx="0" presStyleCnt="5"/>
      <dgm:spPr/>
    </dgm:pt>
    <dgm:pt modelId="{056AE7B2-579D-40D1-A57C-4E33BFED76BE}" type="pres">
      <dgm:prSet presAssocID="{A4836DAF-3E6B-4198-A089-B3C0D0384F2B}" presName="circle2" presStyleLbl="node1" presStyleIdx="1" presStyleCnt="5"/>
      <dgm:spPr/>
    </dgm:pt>
    <dgm:pt modelId="{4F0AD45D-7E6A-4C4A-90DF-90E27C4B175D}" type="pres">
      <dgm:prSet presAssocID="{A4836DAF-3E6B-4198-A089-B3C0D0384F2B}" presName="rect2" presStyleLbl="alignAcc1" presStyleIdx="1" presStyleCnt="5"/>
      <dgm:spPr/>
      <dgm:t>
        <a:bodyPr/>
        <a:lstStyle/>
        <a:p>
          <a:endParaRPr lang="cs-CZ"/>
        </a:p>
      </dgm:t>
    </dgm:pt>
    <dgm:pt modelId="{1804A346-BBD3-438B-AE0F-7BEBB1E2AF96}" type="pres">
      <dgm:prSet presAssocID="{1D895EAB-76A7-41C6-9C6C-7D303AD4C23C}" presName="vertSpace3" presStyleLbl="node1" presStyleIdx="1" presStyleCnt="5"/>
      <dgm:spPr/>
    </dgm:pt>
    <dgm:pt modelId="{60CB9877-708D-4C64-AA73-CFD3F3076BC2}" type="pres">
      <dgm:prSet presAssocID="{1D895EAB-76A7-41C6-9C6C-7D303AD4C23C}" presName="circle3" presStyleLbl="node1" presStyleIdx="2" presStyleCnt="5"/>
      <dgm:spPr/>
    </dgm:pt>
    <dgm:pt modelId="{347D85BD-7382-4413-9298-D06CC996458A}" type="pres">
      <dgm:prSet presAssocID="{1D895EAB-76A7-41C6-9C6C-7D303AD4C23C}" presName="rect3" presStyleLbl="alignAcc1" presStyleIdx="2" presStyleCnt="5"/>
      <dgm:spPr/>
      <dgm:t>
        <a:bodyPr/>
        <a:lstStyle/>
        <a:p>
          <a:endParaRPr lang="cs-CZ"/>
        </a:p>
      </dgm:t>
    </dgm:pt>
    <dgm:pt modelId="{C4DD5B9C-4D9E-449D-A063-107A759DF3D1}" type="pres">
      <dgm:prSet presAssocID="{D9242A4C-F33A-42E2-BFA4-EC80805DCD32}" presName="vertSpace4" presStyleLbl="node1" presStyleIdx="2" presStyleCnt="5"/>
      <dgm:spPr/>
    </dgm:pt>
    <dgm:pt modelId="{CD515E15-5457-47F2-8109-A2A59D66C930}" type="pres">
      <dgm:prSet presAssocID="{D9242A4C-F33A-42E2-BFA4-EC80805DCD32}" presName="circle4" presStyleLbl="node1" presStyleIdx="3" presStyleCnt="5"/>
      <dgm:spPr/>
    </dgm:pt>
    <dgm:pt modelId="{7DDB6D97-C311-42E1-B77C-B194BAE75773}" type="pres">
      <dgm:prSet presAssocID="{D9242A4C-F33A-42E2-BFA4-EC80805DCD32}" presName="rect4" presStyleLbl="alignAcc1" presStyleIdx="3" presStyleCnt="5" custLinFactNeighborX="-33" custLinFactNeighborY="-4247"/>
      <dgm:spPr/>
      <dgm:t>
        <a:bodyPr/>
        <a:lstStyle/>
        <a:p>
          <a:endParaRPr lang="cs-CZ"/>
        </a:p>
      </dgm:t>
    </dgm:pt>
    <dgm:pt modelId="{DE2B4424-17B1-4404-A13F-04051C43B79D}" type="pres">
      <dgm:prSet presAssocID="{ABD4D77B-BA54-4DFB-A762-4C734220F9AA}" presName="vertSpace5" presStyleLbl="node1" presStyleIdx="3" presStyleCnt="5"/>
      <dgm:spPr/>
    </dgm:pt>
    <dgm:pt modelId="{555607BD-8A1D-4EBB-825A-8C74A1FB0FFC}" type="pres">
      <dgm:prSet presAssocID="{ABD4D77B-BA54-4DFB-A762-4C734220F9AA}" presName="circle5" presStyleLbl="node1" presStyleIdx="4" presStyleCnt="5"/>
      <dgm:spPr/>
    </dgm:pt>
    <dgm:pt modelId="{AAB7E4A6-9D01-402C-9D7A-6D30767F0B58}" type="pres">
      <dgm:prSet presAssocID="{ABD4D77B-BA54-4DFB-A762-4C734220F9AA}" presName="rect5" presStyleLbl="alignAcc1" presStyleIdx="4" presStyleCnt="5" custLinFactNeighborX="-244" custLinFactNeighborY="-970"/>
      <dgm:spPr/>
      <dgm:t>
        <a:bodyPr/>
        <a:lstStyle/>
        <a:p>
          <a:endParaRPr lang="cs-CZ"/>
        </a:p>
      </dgm:t>
    </dgm:pt>
    <dgm:pt modelId="{359A210A-E8C9-4FD6-9BC7-434F4455A6B5}" type="pres">
      <dgm:prSet presAssocID="{FFA013E9-5C5D-404D-8688-08171EA7A387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B74B1E-3C18-4C06-BA03-CB2EB266F8FF}" type="pres">
      <dgm:prSet presAssocID="{A4836DAF-3E6B-4198-A089-B3C0D0384F2B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413E88-B296-45A5-9057-6B5765B63A8F}" type="pres">
      <dgm:prSet presAssocID="{1D895EAB-76A7-41C6-9C6C-7D303AD4C23C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434D34-FA65-40B0-A4CE-3A1E2B14A215}" type="pres">
      <dgm:prSet presAssocID="{D9242A4C-F33A-42E2-BFA4-EC80805DCD32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703DA5-6D74-4C8B-9C82-31DC93531BC2}" type="pres">
      <dgm:prSet presAssocID="{ABD4D77B-BA54-4DFB-A762-4C734220F9AA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AA013EF-28FB-4AB6-93A7-3D529A59CC07}" type="presOf" srcId="{D9242A4C-F33A-42E2-BFA4-EC80805DCD32}" destId="{5A434D34-FA65-40B0-A4CE-3A1E2B14A215}" srcOrd="1" destOrd="0" presId="urn:microsoft.com/office/officeart/2005/8/layout/target3"/>
    <dgm:cxn modelId="{7F5C415B-EBF7-411D-976B-B9681B0FC44C}" type="presOf" srcId="{A4836DAF-3E6B-4198-A089-B3C0D0384F2B}" destId="{36B74B1E-3C18-4C06-BA03-CB2EB266F8FF}" srcOrd="1" destOrd="0" presId="urn:microsoft.com/office/officeart/2005/8/layout/target3"/>
    <dgm:cxn modelId="{EA039D46-4A64-4810-8756-343AD1D4A0F4}" type="presOf" srcId="{FFA013E9-5C5D-404D-8688-08171EA7A387}" destId="{E1DA18CB-4B0A-4D0C-9459-15C4B327891F}" srcOrd="0" destOrd="0" presId="urn:microsoft.com/office/officeart/2005/8/layout/target3"/>
    <dgm:cxn modelId="{300EB735-5D21-41A3-8A6E-7331DAE356BB}" type="presOf" srcId="{1D895EAB-76A7-41C6-9C6C-7D303AD4C23C}" destId="{94413E88-B296-45A5-9057-6B5765B63A8F}" srcOrd="1" destOrd="0" presId="urn:microsoft.com/office/officeart/2005/8/layout/target3"/>
    <dgm:cxn modelId="{B9D00F54-AB10-4F3C-A78B-FABA7F3E41B5}" type="presOf" srcId="{ABD4D77B-BA54-4DFB-A762-4C734220F9AA}" destId="{AAB7E4A6-9D01-402C-9D7A-6D30767F0B58}" srcOrd="0" destOrd="0" presId="urn:microsoft.com/office/officeart/2005/8/layout/target3"/>
    <dgm:cxn modelId="{9BC09C3E-5BE1-494D-B9F1-FEB6766FFD9B}" type="presOf" srcId="{FFA013E9-5C5D-404D-8688-08171EA7A387}" destId="{359A210A-E8C9-4FD6-9BC7-434F4455A6B5}" srcOrd="1" destOrd="0" presId="urn:microsoft.com/office/officeart/2005/8/layout/target3"/>
    <dgm:cxn modelId="{07F8B321-4601-47F8-9FC7-9285D49D4F39}" srcId="{DAAD5A11-3EBC-47AE-AB1C-4F1B938732A7}" destId="{A4836DAF-3E6B-4198-A089-B3C0D0384F2B}" srcOrd="1" destOrd="0" parTransId="{25349BB8-8767-4DFD-A7A6-CAA0F89787D4}" sibTransId="{BBC1BC97-A9EC-4C3D-ADAF-532BBD85B7D8}"/>
    <dgm:cxn modelId="{4D19ECE5-F235-4617-A551-7E73DEE1DBCB}" srcId="{DAAD5A11-3EBC-47AE-AB1C-4F1B938732A7}" destId="{ABD4D77B-BA54-4DFB-A762-4C734220F9AA}" srcOrd="4" destOrd="0" parTransId="{B23C100F-6F07-4054-865D-A83554B9640D}" sibTransId="{820AB950-D65D-44AA-960C-BF27BDEDE2CC}"/>
    <dgm:cxn modelId="{A2A92ACF-5795-40D7-8A6B-6CB0246C1275}" type="presOf" srcId="{DAAD5A11-3EBC-47AE-AB1C-4F1B938732A7}" destId="{2D933DCE-BBEA-46A5-98BC-CA41A7DBB761}" srcOrd="0" destOrd="0" presId="urn:microsoft.com/office/officeart/2005/8/layout/target3"/>
    <dgm:cxn modelId="{518099A6-7684-423A-A846-BA4BAD340A92}" srcId="{DAAD5A11-3EBC-47AE-AB1C-4F1B938732A7}" destId="{FFA013E9-5C5D-404D-8688-08171EA7A387}" srcOrd="0" destOrd="0" parTransId="{1B7DEDFA-99C9-4AB3-BF71-AAD457E2A0F0}" sibTransId="{21AEB457-3378-4229-AB40-4E994A8F4ECE}"/>
    <dgm:cxn modelId="{FD86FBFE-660C-4329-9810-D4C37BBE3277}" srcId="{DAAD5A11-3EBC-47AE-AB1C-4F1B938732A7}" destId="{D9242A4C-F33A-42E2-BFA4-EC80805DCD32}" srcOrd="3" destOrd="0" parTransId="{5519F7B6-B010-4CFE-B121-A5CCD896A478}" sibTransId="{A72F31FF-F91E-4CC5-B39B-84CB78F86E6F}"/>
    <dgm:cxn modelId="{4C170C89-C169-49FF-9F17-8C13E1365D8D}" type="presOf" srcId="{ABD4D77B-BA54-4DFB-A762-4C734220F9AA}" destId="{A6703DA5-6D74-4C8B-9C82-31DC93531BC2}" srcOrd="1" destOrd="0" presId="urn:microsoft.com/office/officeart/2005/8/layout/target3"/>
    <dgm:cxn modelId="{8B615A4C-3F6C-412C-BD2D-B13EF19BB468}" type="presOf" srcId="{A4836DAF-3E6B-4198-A089-B3C0D0384F2B}" destId="{4F0AD45D-7E6A-4C4A-90DF-90E27C4B175D}" srcOrd="0" destOrd="0" presId="urn:microsoft.com/office/officeart/2005/8/layout/target3"/>
    <dgm:cxn modelId="{59A737E8-BC2A-4040-A027-5DEF823ED85C}" type="presOf" srcId="{D9242A4C-F33A-42E2-BFA4-EC80805DCD32}" destId="{7DDB6D97-C311-42E1-B77C-B194BAE75773}" srcOrd="0" destOrd="0" presId="urn:microsoft.com/office/officeart/2005/8/layout/target3"/>
    <dgm:cxn modelId="{B2C82355-7050-49C5-8F88-162BEDA66003}" srcId="{DAAD5A11-3EBC-47AE-AB1C-4F1B938732A7}" destId="{1D895EAB-76A7-41C6-9C6C-7D303AD4C23C}" srcOrd="2" destOrd="0" parTransId="{87FE4BC2-61B7-471C-8B78-5D86641E63A8}" sibTransId="{C4D425EA-0E87-49C8-84AC-AC71AFF482DE}"/>
    <dgm:cxn modelId="{7C5E7C00-3949-418F-B1D5-3E15C4808645}" type="presOf" srcId="{1D895EAB-76A7-41C6-9C6C-7D303AD4C23C}" destId="{347D85BD-7382-4413-9298-D06CC996458A}" srcOrd="0" destOrd="0" presId="urn:microsoft.com/office/officeart/2005/8/layout/target3"/>
    <dgm:cxn modelId="{571E0B88-36BB-4549-A48B-3EACD20C985B}" type="presParOf" srcId="{2D933DCE-BBEA-46A5-98BC-CA41A7DBB761}" destId="{D3A73299-62A4-4767-8E25-C16133A0B902}" srcOrd="0" destOrd="0" presId="urn:microsoft.com/office/officeart/2005/8/layout/target3"/>
    <dgm:cxn modelId="{A43D97DC-DE38-4D60-83B6-9854906C7B12}" type="presParOf" srcId="{2D933DCE-BBEA-46A5-98BC-CA41A7DBB761}" destId="{EE30B2AF-DDC9-42DB-9092-5595C6257A57}" srcOrd="1" destOrd="0" presId="urn:microsoft.com/office/officeart/2005/8/layout/target3"/>
    <dgm:cxn modelId="{7DD30480-4C52-44E3-A394-07E0B6F8AC0B}" type="presParOf" srcId="{2D933DCE-BBEA-46A5-98BC-CA41A7DBB761}" destId="{E1DA18CB-4B0A-4D0C-9459-15C4B327891F}" srcOrd="2" destOrd="0" presId="urn:microsoft.com/office/officeart/2005/8/layout/target3"/>
    <dgm:cxn modelId="{8034AB8F-01E4-4114-85B0-DC74AF4FCB1F}" type="presParOf" srcId="{2D933DCE-BBEA-46A5-98BC-CA41A7DBB761}" destId="{29996EEB-8589-4AED-9C98-E2204A026234}" srcOrd="3" destOrd="0" presId="urn:microsoft.com/office/officeart/2005/8/layout/target3"/>
    <dgm:cxn modelId="{251582E9-BB29-4A85-90CC-EBA69A62AB0E}" type="presParOf" srcId="{2D933DCE-BBEA-46A5-98BC-CA41A7DBB761}" destId="{056AE7B2-579D-40D1-A57C-4E33BFED76BE}" srcOrd="4" destOrd="0" presId="urn:microsoft.com/office/officeart/2005/8/layout/target3"/>
    <dgm:cxn modelId="{674BF120-DC9E-492D-AD4D-B5E4156FDB35}" type="presParOf" srcId="{2D933DCE-BBEA-46A5-98BC-CA41A7DBB761}" destId="{4F0AD45D-7E6A-4C4A-90DF-90E27C4B175D}" srcOrd="5" destOrd="0" presId="urn:microsoft.com/office/officeart/2005/8/layout/target3"/>
    <dgm:cxn modelId="{2601F142-52BC-44D9-9D5E-43EE350958A9}" type="presParOf" srcId="{2D933DCE-BBEA-46A5-98BC-CA41A7DBB761}" destId="{1804A346-BBD3-438B-AE0F-7BEBB1E2AF96}" srcOrd="6" destOrd="0" presId="urn:microsoft.com/office/officeart/2005/8/layout/target3"/>
    <dgm:cxn modelId="{080BB6B8-6A7E-4059-AC12-E2AC98BEE6E3}" type="presParOf" srcId="{2D933DCE-BBEA-46A5-98BC-CA41A7DBB761}" destId="{60CB9877-708D-4C64-AA73-CFD3F3076BC2}" srcOrd="7" destOrd="0" presId="urn:microsoft.com/office/officeart/2005/8/layout/target3"/>
    <dgm:cxn modelId="{9AA7313C-1AFE-426A-A13F-845E61D9B474}" type="presParOf" srcId="{2D933DCE-BBEA-46A5-98BC-CA41A7DBB761}" destId="{347D85BD-7382-4413-9298-D06CC996458A}" srcOrd="8" destOrd="0" presId="urn:microsoft.com/office/officeart/2005/8/layout/target3"/>
    <dgm:cxn modelId="{95C9F04C-FE2E-450D-9BB6-CEA7B9AD374C}" type="presParOf" srcId="{2D933DCE-BBEA-46A5-98BC-CA41A7DBB761}" destId="{C4DD5B9C-4D9E-449D-A063-107A759DF3D1}" srcOrd="9" destOrd="0" presId="urn:microsoft.com/office/officeart/2005/8/layout/target3"/>
    <dgm:cxn modelId="{F035A966-3F70-416C-821C-E342C1E1B638}" type="presParOf" srcId="{2D933DCE-BBEA-46A5-98BC-CA41A7DBB761}" destId="{CD515E15-5457-47F2-8109-A2A59D66C930}" srcOrd="10" destOrd="0" presId="urn:microsoft.com/office/officeart/2005/8/layout/target3"/>
    <dgm:cxn modelId="{854EFC63-91F2-4377-B960-25F1B3B6C8A1}" type="presParOf" srcId="{2D933DCE-BBEA-46A5-98BC-CA41A7DBB761}" destId="{7DDB6D97-C311-42E1-B77C-B194BAE75773}" srcOrd="11" destOrd="0" presId="urn:microsoft.com/office/officeart/2005/8/layout/target3"/>
    <dgm:cxn modelId="{084A419B-F479-431E-A394-CA76632EEBF2}" type="presParOf" srcId="{2D933DCE-BBEA-46A5-98BC-CA41A7DBB761}" destId="{DE2B4424-17B1-4404-A13F-04051C43B79D}" srcOrd="12" destOrd="0" presId="urn:microsoft.com/office/officeart/2005/8/layout/target3"/>
    <dgm:cxn modelId="{8F136BE5-69EF-4BFB-BA22-D66C86EE6CAF}" type="presParOf" srcId="{2D933DCE-BBEA-46A5-98BC-CA41A7DBB761}" destId="{555607BD-8A1D-4EBB-825A-8C74A1FB0FFC}" srcOrd="13" destOrd="0" presId="urn:microsoft.com/office/officeart/2005/8/layout/target3"/>
    <dgm:cxn modelId="{08D2543C-0A5C-4DA0-B176-B913C660C56E}" type="presParOf" srcId="{2D933DCE-BBEA-46A5-98BC-CA41A7DBB761}" destId="{AAB7E4A6-9D01-402C-9D7A-6D30767F0B58}" srcOrd="14" destOrd="0" presId="urn:microsoft.com/office/officeart/2005/8/layout/target3"/>
    <dgm:cxn modelId="{5D69BCFA-4458-4C26-B4F1-C50E60AE7A95}" type="presParOf" srcId="{2D933DCE-BBEA-46A5-98BC-CA41A7DBB761}" destId="{359A210A-E8C9-4FD6-9BC7-434F4455A6B5}" srcOrd="15" destOrd="0" presId="urn:microsoft.com/office/officeart/2005/8/layout/target3"/>
    <dgm:cxn modelId="{277C4A3B-E5EA-404A-83EB-25E09BFA70F4}" type="presParOf" srcId="{2D933DCE-BBEA-46A5-98BC-CA41A7DBB761}" destId="{36B74B1E-3C18-4C06-BA03-CB2EB266F8FF}" srcOrd="16" destOrd="0" presId="urn:microsoft.com/office/officeart/2005/8/layout/target3"/>
    <dgm:cxn modelId="{103E6AF1-E101-46B7-99B1-7C1C5A610677}" type="presParOf" srcId="{2D933DCE-BBEA-46A5-98BC-CA41A7DBB761}" destId="{94413E88-B296-45A5-9057-6B5765B63A8F}" srcOrd="17" destOrd="0" presId="urn:microsoft.com/office/officeart/2005/8/layout/target3"/>
    <dgm:cxn modelId="{E359192D-9328-46E0-B3BD-E1C886C76C19}" type="presParOf" srcId="{2D933DCE-BBEA-46A5-98BC-CA41A7DBB761}" destId="{5A434D34-FA65-40B0-A4CE-3A1E2B14A215}" srcOrd="18" destOrd="0" presId="urn:microsoft.com/office/officeart/2005/8/layout/target3"/>
    <dgm:cxn modelId="{D21998B1-31D7-4AF2-A245-A8E8F7104265}" type="presParOf" srcId="{2D933DCE-BBEA-46A5-98BC-CA41A7DBB761}" destId="{A6703DA5-6D74-4C8B-9C82-31DC93531BC2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73299-62A4-4767-8E25-C16133A0B902}">
      <dsp:nvSpPr>
        <dsp:cNvPr id="0" name=""/>
        <dsp:cNvSpPr/>
      </dsp:nvSpPr>
      <dsp:spPr>
        <a:xfrm>
          <a:off x="0" y="0"/>
          <a:ext cx="2016223" cy="201622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A18CB-4B0A-4D0C-9459-15C4B327891F}">
      <dsp:nvSpPr>
        <dsp:cNvPr id="0" name=""/>
        <dsp:cNvSpPr/>
      </dsp:nvSpPr>
      <dsp:spPr>
        <a:xfrm>
          <a:off x="1008111" y="0"/>
          <a:ext cx="6694512" cy="20162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NÁZEV ŠKOLY: Základní škola a Mateřská škola Nedvědice, okres Brno – venkov, příspěvková organizace </a:t>
          </a:r>
          <a:endParaRPr lang="cs-CZ" sz="1200" kern="1200" dirty="0"/>
        </a:p>
      </dsp:txBody>
      <dsp:txXfrm>
        <a:off x="1008111" y="0"/>
        <a:ext cx="6694512" cy="322595"/>
      </dsp:txXfrm>
    </dsp:sp>
    <dsp:sp modelId="{056AE7B2-579D-40D1-A57C-4E33BFED76BE}">
      <dsp:nvSpPr>
        <dsp:cNvPr id="0" name=""/>
        <dsp:cNvSpPr/>
      </dsp:nvSpPr>
      <dsp:spPr>
        <a:xfrm>
          <a:off x="211703" y="322595"/>
          <a:ext cx="1592816" cy="159281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AD45D-7E6A-4C4A-90DF-90E27C4B175D}">
      <dsp:nvSpPr>
        <dsp:cNvPr id="0" name=""/>
        <dsp:cNvSpPr/>
      </dsp:nvSpPr>
      <dsp:spPr>
        <a:xfrm>
          <a:off x="1008111" y="322595"/>
          <a:ext cx="6694512" cy="15928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AUTOR: Bc. Leona Vejrostová </a:t>
          </a:r>
          <a:endParaRPr lang="cs-CZ" sz="1200" kern="1200" dirty="0"/>
        </a:p>
      </dsp:txBody>
      <dsp:txXfrm>
        <a:off x="1008111" y="322595"/>
        <a:ext cx="6694512" cy="322595"/>
      </dsp:txXfrm>
    </dsp:sp>
    <dsp:sp modelId="{60CB9877-708D-4C64-AA73-CFD3F3076BC2}">
      <dsp:nvSpPr>
        <dsp:cNvPr id="0" name=""/>
        <dsp:cNvSpPr/>
      </dsp:nvSpPr>
      <dsp:spPr>
        <a:xfrm>
          <a:off x="423406" y="645191"/>
          <a:ext cx="1169409" cy="116940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D85BD-7382-4413-9298-D06CC996458A}">
      <dsp:nvSpPr>
        <dsp:cNvPr id="0" name=""/>
        <dsp:cNvSpPr/>
      </dsp:nvSpPr>
      <dsp:spPr>
        <a:xfrm>
          <a:off x="1008111" y="645191"/>
          <a:ext cx="6694512" cy="11694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NÁZEV</a:t>
          </a:r>
          <a:r>
            <a:rPr lang="cs-CZ" sz="1200" kern="1200" smtClean="0"/>
            <a:t>:  </a:t>
          </a:r>
          <a:r>
            <a:rPr lang="cs-CZ" sz="1200" kern="1200" baseline="0" smtClean="0"/>
            <a:t>VY_32_INOVACE_19_05_ </a:t>
          </a:r>
          <a:r>
            <a:rPr lang="cs-CZ" sz="1200" kern="1200" baseline="0" dirty="0" smtClean="0"/>
            <a:t>Desetinná </a:t>
          </a:r>
          <a:r>
            <a:rPr lang="cs-CZ" sz="1200" kern="1200" baseline="0" smtClean="0"/>
            <a:t>čísla 3</a:t>
          </a:r>
          <a:endParaRPr lang="cs-CZ" sz="1200" kern="1200" dirty="0"/>
        </a:p>
      </dsp:txBody>
      <dsp:txXfrm>
        <a:off x="1008111" y="645191"/>
        <a:ext cx="6694512" cy="322595"/>
      </dsp:txXfrm>
    </dsp:sp>
    <dsp:sp modelId="{CD515E15-5457-47F2-8109-A2A59D66C930}">
      <dsp:nvSpPr>
        <dsp:cNvPr id="0" name=""/>
        <dsp:cNvSpPr/>
      </dsp:nvSpPr>
      <dsp:spPr>
        <a:xfrm>
          <a:off x="635110" y="967787"/>
          <a:ext cx="746002" cy="74600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B6D97-C311-42E1-B77C-B194BAE75773}">
      <dsp:nvSpPr>
        <dsp:cNvPr id="0" name=""/>
        <dsp:cNvSpPr/>
      </dsp:nvSpPr>
      <dsp:spPr>
        <a:xfrm>
          <a:off x="1005902" y="936104"/>
          <a:ext cx="6694512" cy="7460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TEMA</a:t>
          </a:r>
          <a:r>
            <a:rPr lang="cs-CZ" sz="1000" kern="1200" dirty="0" smtClean="0"/>
            <a:t>: Matematika </a:t>
          </a:r>
          <a:r>
            <a:rPr lang="cs-CZ" sz="1200" kern="1200" dirty="0" smtClean="0"/>
            <a:t> 5. ročník  </a:t>
          </a:r>
          <a:endParaRPr lang="cs-CZ" sz="1200" kern="1200" dirty="0"/>
        </a:p>
      </dsp:txBody>
      <dsp:txXfrm>
        <a:off x="1005902" y="936104"/>
        <a:ext cx="6694512" cy="322595"/>
      </dsp:txXfrm>
    </dsp:sp>
    <dsp:sp modelId="{555607BD-8A1D-4EBB-825A-8C74A1FB0FFC}">
      <dsp:nvSpPr>
        <dsp:cNvPr id="0" name=""/>
        <dsp:cNvSpPr/>
      </dsp:nvSpPr>
      <dsp:spPr>
        <a:xfrm>
          <a:off x="846813" y="1290382"/>
          <a:ext cx="322595" cy="32259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B7E4A6-9D01-402C-9D7A-6D30767F0B58}">
      <dsp:nvSpPr>
        <dsp:cNvPr id="0" name=""/>
        <dsp:cNvSpPr/>
      </dsp:nvSpPr>
      <dsp:spPr>
        <a:xfrm>
          <a:off x="991776" y="1287253"/>
          <a:ext cx="6694512" cy="3225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ČÍSLO PROJEKKTU: 2674/21/7.1.4/2011  </a:t>
          </a:r>
          <a:endParaRPr lang="cs-CZ" sz="1200" kern="1200" dirty="0"/>
        </a:p>
      </dsp:txBody>
      <dsp:txXfrm>
        <a:off x="991776" y="1287253"/>
        <a:ext cx="6694512" cy="322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690C7-F45E-42CA-AAA3-055FA089F286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5A45A-7D04-42F2-8C35-0D9AD6494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26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Styl výše uvedené tabulky pro doplnění informací k materiálu si můžete zvolit sami. Důležité je dodržet náležitosti v ní uvedené.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F3795-EFB7-4C9C-A14D-33E323938D8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994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15D9-6341-4388-BC96-F8E43EB33C54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3F1A-4EF1-4F0C-B819-09BEEDB7C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7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15D9-6341-4388-BC96-F8E43EB33C54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3F1A-4EF1-4F0C-B819-09BEEDB7C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56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15D9-6341-4388-BC96-F8E43EB33C54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3F1A-4EF1-4F0C-B819-09BEEDB7C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76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15D9-6341-4388-BC96-F8E43EB33C54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3F1A-4EF1-4F0C-B819-09BEEDB7C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99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15D9-6341-4388-BC96-F8E43EB33C54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3F1A-4EF1-4F0C-B819-09BEEDB7C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66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15D9-6341-4388-BC96-F8E43EB33C54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3F1A-4EF1-4F0C-B819-09BEEDB7C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93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15D9-6341-4388-BC96-F8E43EB33C54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3F1A-4EF1-4F0C-B819-09BEEDB7C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09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15D9-6341-4388-BC96-F8E43EB33C54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3F1A-4EF1-4F0C-B819-09BEEDB7C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26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15D9-6341-4388-BC96-F8E43EB33C54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3F1A-4EF1-4F0C-B819-09BEEDB7C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13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15D9-6341-4388-BC96-F8E43EB33C54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3F1A-4EF1-4F0C-B819-09BEEDB7C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92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15D9-6341-4388-BC96-F8E43EB33C54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3F1A-4EF1-4F0C-B819-09BEEDB7C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34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C15D9-6341-4388-BC96-F8E43EB33C54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93F1A-4EF1-4F0C-B819-09BEEDB7C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68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62427563"/>
              </p:ext>
            </p:extLst>
          </p:nvPr>
        </p:nvGraphicFramePr>
        <p:xfrm>
          <a:off x="685800" y="908721"/>
          <a:ext cx="7702624" cy="2016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7008" y="3717032"/>
            <a:ext cx="7776864" cy="146456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717032"/>
            <a:ext cx="7848872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55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Materiál slouží jako doplněk učiva v rámci tématu Matematika a její aplikace.</a:t>
            </a:r>
          </a:p>
          <a:p>
            <a:r>
              <a:rPr lang="cs-CZ" dirty="0" smtClean="0"/>
              <a:t>Materiál slouží k procvičení učiva </a:t>
            </a:r>
            <a:r>
              <a:rPr lang="cs-CZ" b="1" u="sng" dirty="0" smtClean="0"/>
              <a:t>Desetinná čísla.</a:t>
            </a:r>
            <a:endParaRPr lang="cs-CZ" b="1" u="sng" dirty="0"/>
          </a:p>
          <a:p>
            <a:r>
              <a:rPr lang="cs-CZ" dirty="0" smtClean="0"/>
              <a:t>Vytvořeno jako DUM do předmětu matematika pro pátý ročník základní školy.</a:t>
            </a:r>
          </a:p>
          <a:p>
            <a:r>
              <a:rPr lang="cs-CZ" dirty="0" smtClean="0"/>
              <a:t>Materiál doporučuji prezentovat pomocí dataprojektoru.</a:t>
            </a:r>
          </a:p>
          <a:p>
            <a:r>
              <a:rPr lang="cs-CZ" dirty="0" smtClean="0"/>
              <a:t>Materiál byl vytvořen a pilotován ve druhém  pololetí školního roku 2012/2013.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164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Daná desetinná čísla zapiš desetinnými zlomky.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34976106"/>
                  </p:ext>
                </p:extLst>
              </p:nvPr>
            </p:nvGraphicFramePr>
            <p:xfrm>
              <a:off x="2843808" y="1988840"/>
              <a:ext cx="3384376" cy="4315206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656184"/>
                    <a:gridCol w="1728192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0,6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𝟔</m:t>
                                    </m:r>
                                  </m:num>
                                  <m:den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0,56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33,098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4,12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87,409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0,679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11,7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0,03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56,7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2,76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1,507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34976106"/>
                  </p:ext>
                </p:extLst>
              </p:nvPr>
            </p:nvGraphicFramePr>
            <p:xfrm>
              <a:off x="2843808" y="1988840"/>
              <a:ext cx="3384376" cy="4315206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656184"/>
                    <a:gridCol w="1728192"/>
                  </a:tblGrid>
                  <a:tr h="606806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0,6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6466" t="-5000" b="-623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0,56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33,098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4,12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87,409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0,679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11,7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0,03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56,7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2,76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b="1" dirty="0" smtClean="0"/>
                            <a:t>1,507</a:t>
                          </a:r>
                          <a:endParaRPr lang="cs-CZ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6506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Napiš alespoň pět různých desetinných čísel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a) s jedním desetinným místem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___________________________________</a:t>
            </a:r>
          </a:p>
          <a:p>
            <a:pPr marL="0" indent="0">
              <a:buNone/>
            </a:pPr>
            <a:r>
              <a:rPr lang="cs-CZ" dirty="0" smtClean="0"/>
              <a:t>b) se dvěma desetinnými místy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___________________________________</a:t>
            </a:r>
          </a:p>
          <a:p>
            <a:pPr marL="0" indent="0">
              <a:buNone/>
            </a:pPr>
            <a:r>
              <a:rPr lang="cs-CZ" dirty="0" smtClean="0"/>
              <a:t>c) se třemi desetinnými místy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___________________________________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065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 chybějící čísla.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772571"/>
              </p:ext>
            </p:extLst>
          </p:nvPr>
        </p:nvGraphicFramePr>
        <p:xfrm>
          <a:off x="457200" y="1600200"/>
          <a:ext cx="8229599" cy="2560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21,4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21,9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61,2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61,4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0,8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1,0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5,42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5,40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18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Desetinné zlomky zapiš desetinnými čísly.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92002390"/>
                  </p:ext>
                </p:extLst>
              </p:nvPr>
            </p:nvGraphicFramePr>
            <p:xfrm>
              <a:off x="2555776" y="1556792"/>
              <a:ext cx="3888432" cy="4858957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944216"/>
                    <a:gridCol w="1944216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b="1" i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cs-CZ" i="0" dirty="0" smtClean="0"/>
                            <a:t>0,4</a:t>
                          </a:r>
                          <a:endParaRPr lang="cs-CZ" i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b="1" i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𝟑𝟒</m:t>
                                    </m:r>
                                  </m:num>
                                  <m:den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i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b="1" i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𝟏𝟐𝟖</m:t>
                                    </m:r>
                                  </m:num>
                                  <m:den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𝟏𝟎𝟎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i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b="1" i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𝟗𝟖𝟏</m:t>
                                    </m:r>
                                  </m:num>
                                  <m:den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i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b="1" i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𝟐𝟑𝟐</m:t>
                                    </m:r>
                                  </m:num>
                                  <m:den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𝟏𝟎𝟎𝟎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i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b="1" i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𝟏𝟖</m:t>
                                    </m:r>
                                  </m:num>
                                  <m:den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𝟏𝟎𝟎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i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b="1" i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𝟒𝟓</m:t>
                                    </m:r>
                                  </m:num>
                                  <m:den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i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b="1" i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𝟐𝟐</m:t>
                                    </m:r>
                                  </m:num>
                                  <m:den>
                                    <m:r>
                                      <a:rPr lang="cs-CZ" b="1" i="0" smtClean="0">
                                        <a:latin typeface="Cambria Math"/>
                                      </a:rPr>
                                      <m:t>𝟏𝟎𝟎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i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92002390"/>
                  </p:ext>
                </p:extLst>
              </p:nvPr>
            </p:nvGraphicFramePr>
            <p:xfrm>
              <a:off x="2555776" y="1556792"/>
              <a:ext cx="3888432" cy="4858957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944216"/>
                    <a:gridCol w="1944216"/>
                  </a:tblGrid>
                  <a:tr h="60579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5051" r="-100313" b="-7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cs-CZ" i="0" dirty="0" smtClean="0"/>
                            <a:t>0,4</a:t>
                          </a:r>
                          <a:endParaRPr lang="cs-CZ" i="0" dirty="0"/>
                        </a:p>
                      </a:txBody>
                      <a:tcPr/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04000" r="-100313" b="-59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 i="0" dirty="0"/>
                        </a:p>
                      </a:txBody>
                      <a:tcPr/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06061" r="-100313" b="-5050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 i="0" dirty="0"/>
                        </a:p>
                      </a:txBody>
                      <a:tcPr/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03000" r="-100313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 i="0"/>
                        </a:p>
                      </a:txBody>
                      <a:tcPr/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07071" r="-100313" b="-3040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 i="0" dirty="0"/>
                        </a:p>
                      </a:txBody>
                      <a:tcPr/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502000" r="-100313" b="-2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 i="0" dirty="0"/>
                        </a:p>
                      </a:txBody>
                      <a:tcPr/>
                    </a:tc>
                  </a:tr>
                  <a:tr h="612331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602000" r="-100313" b="-1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 i="0" dirty="0"/>
                        </a:p>
                      </a:txBody>
                      <a:tcPr/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702000" r="-100313" b="-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 i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08331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Pomocí číslic 3, 6, 7 a desetinné čárky vytvořte všechna taková desetinná čísla, která obsahují </a:t>
            </a:r>
            <a:r>
              <a:rPr lang="cs-CZ" dirty="0" smtClean="0"/>
              <a:t>každou </a:t>
            </a:r>
            <a:r>
              <a:rPr lang="cs-CZ" dirty="0"/>
              <a:t>z těchto číslic právě jednou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Př. 3,67</a:t>
            </a:r>
          </a:p>
          <a:p>
            <a:pPr marL="0" indent="0">
              <a:buNone/>
            </a:pPr>
            <a:r>
              <a:rPr lang="cs-CZ" dirty="0" smtClean="0"/>
              <a:t>____________________________________________________________________________________________________________________________________________________________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742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Čti desetinná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3,078                56,7            453,980               6,09   </a:t>
            </a:r>
          </a:p>
          <a:p>
            <a:pPr marL="0" indent="0">
              <a:buNone/>
            </a:pPr>
            <a:r>
              <a:rPr lang="cs-CZ" dirty="0" smtClean="0"/>
              <a:t>            0,345              1,2                      456,9      </a:t>
            </a:r>
          </a:p>
          <a:p>
            <a:pPr marL="0" indent="0">
              <a:buNone/>
            </a:pPr>
            <a:r>
              <a:rPr lang="cs-CZ" dirty="0" smtClean="0"/>
              <a:t>567,89            0,002               34,12                   5,5 </a:t>
            </a:r>
          </a:p>
          <a:p>
            <a:pPr marL="0" indent="0">
              <a:buNone/>
            </a:pPr>
            <a:r>
              <a:rPr lang="cs-CZ" dirty="0" smtClean="0"/>
              <a:t>            6,230               0,45                 78 564,8  </a:t>
            </a:r>
          </a:p>
          <a:p>
            <a:pPr marL="0" indent="0">
              <a:buNone/>
            </a:pPr>
            <a:r>
              <a:rPr lang="cs-CZ" dirty="0" smtClean="0"/>
              <a:t>1 435 765,9                     345 653,23                0,78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3,5                   12,2                               44,3</a:t>
            </a:r>
          </a:p>
          <a:p>
            <a:pPr marL="0" indent="0">
              <a:buNone/>
            </a:pPr>
            <a:r>
              <a:rPr lang="cs-CZ" dirty="0" smtClean="0"/>
              <a:t>         658,01                     0,3         0,03              8,22 </a:t>
            </a:r>
          </a:p>
          <a:p>
            <a:pPr marL="0" indent="0">
              <a:buNone/>
            </a:pPr>
            <a:r>
              <a:rPr lang="cs-CZ" dirty="0" smtClean="0"/>
              <a:t>                           0,003             4,3             55,5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462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293</Words>
  <Application>Microsoft Office PowerPoint</Application>
  <PresentationFormat>Předvádění na obrazovce (4:3)</PresentationFormat>
  <Paragraphs>67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ANOTACE</vt:lpstr>
      <vt:lpstr>Daná desetinná čísla zapiš desetinnými zlomky.</vt:lpstr>
      <vt:lpstr>Napiš alespoň pět různých desetinných čísel</vt:lpstr>
      <vt:lpstr>Doplň chybějící čísla.</vt:lpstr>
      <vt:lpstr>Desetinné zlomky zapiš desetinnými čísly.</vt:lpstr>
      <vt:lpstr>Prezentace aplikace PowerPoint</vt:lpstr>
      <vt:lpstr>Čti desetinná čísla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Leona</dc:creator>
  <cp:lastModifiedBy>Leona</cp:lastModifiedBy>
  <cp:revision>5</cp:revision>
  <dcterms:created xsi:type="dcterms:W3CDTF">2013-03-09T11:37:03Z</dcterms:created>
  <dcterms:modified xsi:type="dcterms:W3CDTF">2013-03-09T15:03:30Z</dcterms:modified>
</cp:coreProperties>
</file>